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256" r:id="rId2"/>
    <p:sldId id="257" r:id="rId3"/>
    <p:sldId id="260" r:id="rId4"/>
    <p:sldId id="263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85" r:id="rId21"/>
    <p:sldId id="277" r:id="rId22"/>
    <p:sldId id="279" r:id="rId23"/>
    <p:sldId id="280" r:id="rId24"/>
    <p:sldId id="281" r:id="rId25"/>
    <p:sldId id="282" r:id="rId26"/>
    <p:sldId id="283" r:id="rId27"/>
    <p:sldId id="284" r:id="rId28"/>
    <p:sldId id="278" r:id="rId29"/>
    <p:sldId id="286" r:id="rId30"/>
    <p:sldId id="287" r:id="rId31"/>
    <p:sldId id="288" r:id="rId32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9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3E59"/>
    <a:srgbClr val="0A4861"/>
    <a:srgbClr val="0D4B64"/>
    <a:srgbClr val="07435D"/>
    <a:srgbClr val="073F58"/>
    <a:srgbClr val="042944"/>
    <a:srgbClr val="0B4B64"/>
    <a:srgbClr val="4472C4"/>
    <a:srgbClr val="3D5F78"/>
    <a:srgbClr val="5676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36" d="100"/>
          <a:sy n="36" d="100"/>
        </p:scale>
        <p:origin x="2346" y="90"/>
      </p:cViewPr>
      <p:guideLst>
        <p:guide orient="horz" pos="4009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105085-AC9B-414C-A186-9F58064552BA}" type="datetimeFigureOut">
              <a:rPr lang="pt-BR" smtClean="0"/>
              <a:t>25/04/2024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217EFD-4C99-4F06-98A8-E32EFBB3A2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4614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880E-2FF8-4F6F-AD1A-CA0D31C08F8A}" type="datetime1">
              <a:rPr lang="pt-BR" smtClean="0"/>
              <a:t>25/04/2024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5011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A0611-994D-450D-80EE-FD7D02ABCE8A}" type="datetime1">
              <a:rPr lang="pt-BR" smtClean="0"/>
              <a:t>25/04/2024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0194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4789B-0367-4FBC-A9C4-BB3CF1B70EB0}" type="datetime1">
              <a:rPr lang="pt-BR" smtClean="0"/>
              <a:t>25/04/2024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5558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A136-F066-46F0-9557-610D5FB03D78}" type="datetime1">
              <a:rPr lang="pt-BR" smtClean="0"/>
              <a:t>25/04/2024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7679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4DA14-34D0-48AE-AE6E-4DA20ADB35B9}" type="datetime1">
              <a:rPr lang="pt-BR" smtClean="0"/>
              <a:t>25/04/2024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8481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38BD-1DAF-4CB6-9C33-F82C46FA7395}" type="datetime1">
              <a:rPr lang="pt-BR" smtClean="0"/>
              <a:t>25/04/2024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38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336FD-0DE7-48A7-80DA-1E0E1FBC4F4A}" type="datetime1">
              <a:rPr lang="pt-BR" smtClean="0"/>
              <a:t>25/04/2024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8666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4C8CB-F8BE-4416-B0AC-CD0E3EB714E5}" type="datetime1">
              <a:rPr lang="pt-BR" smtClean="0"/>
              <a:t>25/04/2024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7583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D09-FC31-4969-919F-3E20B584BB1A}" type="datetime1">
              <a:rPr lang="pt-BR" smtClean="0"/>
              <a:t>25/04/2024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1025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101E4-F5FA-421C-86B0-8CA5CFFEBF17}" type="datetime1">
              <a:rPr lang="pt-BR" smtClean="0"/>
              <a:t>25/04/2024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4792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E35B-FA35-4CAA-AD16-10E03F878B44}" type="datetime1">
              <a:rPr lang="pt-BR" smtClean="0"/>
              <a:t>25/04/2024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3255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5BB0B-9A8D-47A2-8678-38AEAB12521C}" type="datetime1">
              <a:rPr lang="pt-BR" smtClean="0"/>
              <a:t>25/04/2024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74759-F5E8-42FC-BBF5-9118E056FF9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039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hyperlink" Target="http://www.linkedin.com/in/adssolutions" TargetMode="External"/><Relationship Id="rId2" Type="http://schemas.openxmlformats.org/officeDocument/2006/relationships/hyperlink" Target="https://github.com/AdrianoProfileAdsCloud/Bootcamp-Santander-2024-Fundamentos-de-IA-para-Devs-Cria-de-um-Ebook-com-ChatGPT-MidJourney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AdrianoProfileAdsCloud" TargetMode="External"/><Relationship Id="rId5" Type="http://schemas.openxmlformats.org/officeDocument/2006/relationships/image" Target="../media/image15.jp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4D72EB2A-E29B-4F97-80DD-40ECC46A9545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063E59"/>
          </a:solidFill>
          <a:ln>
            <a:solidFill>
              <a:srgbClr val="0D4B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8C52CAA3-80B2-4CD3-8F8A-F166D4B1D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93" y="247241"/>
            <a:ext cx="3104878" cy="2498087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8ADCA816-43C0-41B8-A84D-71EA83AF0D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09912"/>
            <a:ext cx="9601200" cy="9691688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AA1B1B0C-5640-48A9-B152-60F01F8893DD}"/>
              </a:ext>
            </a:extLst>
          </p:cNvPr>
          <p:cNvSpPr txBox="1"/>
          <p:nvPr/>
        </p:nvSpPr>
        <p:spPr>
          <a:xfrm>
            <a:off x="374658" y="2283663"/>
            <a:ext cx="8804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Trilhando o Caminho Java: Aprendizado e Boas Práticas em Sintonia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6324FCE9-43BA-43EA-A95A-B00115F3DC52}"/>
              </a:ext>
            </a:extLst>
          </p:cNvPr>
          <p:cNvSpPr txBox="1"/>
          <p:nvPr/>
        </p:nvSpPr>
        <p:spPr>
          <a:xfrm>
            <a:off x="52251" y="12032159"/>
            <a:ext cx="45961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latin typeface="Edwardian Script ITC" panose="030303020407070D0804" pitchFamily="66" charset="0"/>
              </a:rPr>
              <a:t>Adriano Aparecido Silva</a:t>
            </a:r>
          </a:p>
        </p:txBody>
      </p:sp>
      <p:sp>
        <p:nvSpPr>
          <p:cNvPr id="18" name="Espaço Reservado para Rodapé 17">
            <a:extLst>
              <a:ext uri="{FF2B5EF4-FFF2-40B4-BE49-F238E27FC236}">
                <a16:creationId xmlns:a16="http://schemas.microsoft.com/office/drawing/2014/main" id="{95B266AA-6A23-4804-9EA4-7E17B46D2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19" name="Espaço Reservado para Número de Slide 18">
            <a:extLst>
              <a:ext uri="{FF2B5EF4-FFF2-40B4-BE49-F238E27FC236}">
                <a16:creationId xmlns:a16="http://schemas.microsoft.com/office/drawing/2014/main" id="{7573A0A9-EEAF-445F-AB71-621984A6F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3340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3DFDDE-53C0-40FA-9A53-FF2910190EC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83E7BC-4113-43DD-84AA-3C7C58327619}"/>
              </a:ext>
            </a:extLst>
          </p:cNvPr>
          <p:cNvSpPr txBox="1"/>
          <p:nvPr/>
        </p:nvSpPr>
        <p:spPr>
          <a:xfrm>
            <a:off x="374658" y="6400800"/>
            <a:ext cx="905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 Princípios SOLID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294851C-F665-4A3A-9C18-FBAACB663D06}"/>
              </a:ext>
            </a:extLst>
          </p:cNvPr>
          <p:cNvSpPr txBox="1"/>
          <p:nvPr/>
        </p:nvSpPr>
        <p:spPr>
          <a:xfrm>
            <a:off x="232876" y="6585466"/>
            <a:ext cx="90586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Abstração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2E1C0B8-7218-40D3-A477-DAFADC1ED360}"/>
              </a:ext>
            </a:extLst>
          </p:cNvPr>
          <p:cNvSpPr txBox="1"/>
          <p:nvPr/>
        </p:nvSpPr>
        <p:spPr>
          <a:xfrm>
            <a:off x="1495697" y="2431435"/>
            <a:ext cx="660980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0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31FC20-E772-49F6-AC92-C131DE127FCA}"/>
              </a:ext>
            </a:extLst>
          </p:cNvPr>
          <p:cNvSpPr txBox="1"/>
          <p:nvPr/>
        </p:nvSpPr>
        <p:spPr>
          <a:xfrm>
            <a:off x="967781" y="7879597"/>
            <a:ext cx="7704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2A1CEEB-96B6-4CB4-92EF-B6E1D527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4D2DC4-6F8F-406E-A6FF-8949C9F2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10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59B7F78-DD78-4E45-AAF6-F73AA5552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0410" y="8430186"/>
            <a:ext cx="3698741" cy="2945544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1755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6A46340-F6E2-4118-B254-685BFFC1F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052" y="3516704"/>
            <a:ext cx="9601200" cy="751332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467514" y="2513858"/>
            <a:ext cx="9058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A abstração envolve a criação de classes e métodos que representam conceitos do mundo real.</a:t>
            </a:r>
          </a:p>
          <a:p>
            <a:r>
              <a:rPr lang="pt-BR" sz="2400" dirty="0"/>
              <a:t>Observe : Veiculo é uma classe abstrata que define o método acelerar, que deve ser implementado pelas subclasses, como Carro.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Orientação a Objetos</a:t>
            </a:r>
          </a:p>
          <a:p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Abstração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11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504487" y="631067"/>
            <a:ext cx="1692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182710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3DFDDE-53C0-40FA-9A53-FF2910190EC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83E7BC-4113-43DD-84AA-3C7C58327619}"/>
              </a:ext>
            </a:extLst>
          </p:cNvPr>
          <p:cNvSpPr txBox="1"/>
          <p:nvPr/>
        </p:nvSpPr>
        <p:spPr>
          <a:xfrm>
            <a:off x="374658" y="6400800"/>
            <a:ext cx="905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 Princípios SOLID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294851C-F665-4A3A-9C18-FBAACB663D06}"/>
              </a:ext>
            </a:extLst>
          </p:cNvPr>
          <p:cNvSpPr txBox="1"/>
          <p:nvPr/>
        </p:nvSpPr>
        <p:spPr>
          <a:xfrm>
            <a:off x="374658" y="4343208"/>
            <a:ext cx="90586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Princípios do SOLID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31FC20-E772-49F6-AC92-C131DE127FCA}"/>
              </a:ext>
            </a:extLst>
          </p:cNvPr>
          <p:cNvSpPr txBox="1"/>
          <p:nvPr/>
        </p:nvSpPr>
        <p:spPr>
          <a:xfrm>
            <a:off x="1051975" y="5800874"/>
            <a:ext cx="7704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3EA0818-AEA7-47D6-B465-DE2D82599FEE}"/>
              </a:ext>
            </a:extLst>
          </p:cNvPr>
          <p:cNvSpPr txBox="1"/>
          <p:nvPr/>
        </p:nvSpPr>
        <p:spPr>
          <a:xfrm>
            <a:off x="374658" y="7723762"/>
            <a:ext cx="90586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Os princípios SOLID são diretrizes para escrever código flexível e de fácil manutenção.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2A1CEEB-96B6-4CB4-92EF-B6E1D527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4D2DC4-6F8F-406E-A6FF-8949C9F2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12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6860A41-A3B9-453E-8EAA-71E0D929B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654" y="811112"/>
            <a:ext cx="3698741" cy="2945544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813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3DFDDE-53C0-40FA-9A53-FF2910190EC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83E7BC-4113-43DD-84AA-3C7C58327619}"/>
              </a:ext>
            </a:extLst>
          </p:cNvPr>
          <p:cNvSpPr txBox="1"/>
          <p:nvPr/>
        </p:nvSpPr>
        <p:spPr>
          <a:xfrm>
            <a:off x="374658" y="6400800"/>
            <a:ext cx="905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 Princípios SOLID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294851C-F665-4A3A-9C18-FBAACB663D06}"/>
              </a:ext>
            </a:extLst>
          </p:cNvPr>
          <p:cNvSpPr txBox="1"/>
          <p:nvPr/>
        </p:nvSpPr>
        <p:spPr>
          <a:xfrm>
            <a:off x="271282" y="6218805"/>
            <a:ext cx="90586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Princípio da Responsabilidade Única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2E1C0B8-7218-40D3-A477-DAFADC1ED360}"/>
              </a:ext>
            </a:extLst>
          </p:cNvPr>
          <p:cNvSpPr txBox="1"/>
          <p:nvPr/>
        </p:nvSpPr>
        <p:spPr>
          <a:xfrm>
            <a:off x="1495697" y="2431435"/>
            <a:ext cx="660980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0" dirty="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31FC20-E772-49F6-AC92-C131DE127FCA}"/>
              </a:ext>
            </a:extLst>
          </p:cNvPr>
          <p:cNvSpPr txBox="1"/>
          <p:nvPr/>
        </p:nvSpPr>
        <p:spPr>
          <a:xfrm>
            <a:off x="2386504" y="7322411"/>
            <a:ext cx="4932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2A1CEEB-96B6-4CB4-92EF-B6E1D527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4D2DC4-6F8F-406E-A6FF-8949C9F2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13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59B7F78-DD78-4E45-AAF6-F73AA5552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7708" y="10015801"/>
            <a:ext cx="2265783" cy="1804388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A078D472-43DF-43B0-94C3-2F708BA0A424}"/>
              </a:ext>
            </a:extLst>
          </p:cNvPr>
          <p:cNvSpPr txBox="1"/>
          <p:nvPr/>
        </p:nvSpPr>
        <p:spPr>
          <a:xfrm>
            <a:off x="1091351" y="8581469"/>
            <a:ext cx="7344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0F5D2D4-FB5C-4491-9436-568B676F8715}"/>
              </a:ext>
            </a:extLst>
          </p:cNvPr>
          <p:cNvSpPr txBox="1"/>
          <p:nvPr/>
        </p:nvSpPr>
        <p:spPr>
          <a:xfrm>
            <a:off x="3751975" y="9769120"/>
            <a:ext cx="2304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3069324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421487" y="4323308"/>
            <a:ext cx="905863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 Princípio da Responsabilidade Única (SRP) é um dos pilares do SOLID e enfatiza que uma classe deve ter apenas um motivo para mudar. Em outras palavras, cada classe deve ter uma única responsabilidade e desempenhar apenas essa função de maneira eficiente.</a:t>
            </a:r>
          </a:p>
          <a:p>
            <a:r>
              <a:rPr lang="pt-BR" sz="2400" dirty="0"/>
              <a:t>Vamos considerar um exemplo para ilustrar o SRP:</a:t>
            </a:r>
          </a:p>
          <a:p>
            <a:r>
              <a:rPr lang="pt-BR" sz="2400" dirty="0"/>
              <a:t>Situação Inicial:</a:t>
            </a:r>
          </a:p>
          <a:p>
            <a:r>
              <a:rPr lang="pt-BR" sz="2400" dirty="0"/>
              <a:t>Temos uma classe chamada </a:t>
            </a:r>
            <a:r>
              <a:rPr lang="pt-BR" sz="2400" dirty="0" err="1"/>
              <a:t>User</a:t>
            </a:r>
            <a:r>
              <a:rPr lang="pt-BR" sz="2400" dirty="0"/>
              <a:t> que possui três métodos com diferentes responsabilidades: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/>
              <a:t>registrarUsuario</a:t>
            </a:r>
            <a:r>
              <a:rPr lang="pt-BR" sz="2400" dirty="0"/>
              <a:t>: Responsável por registrar um novo usuário.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/>
              <a:t>enviarEmail</a:t>
            </a:r>
            <a:r>
              <a:rPr lang="pt-BR" sz="2400" dirty="0"/>
              <a:t>: Responsável por enviar e-mails.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/>
              <a:t>gerarRelatorio</a:t>
            </a:r>
            <a:r>
              <a:rPr lang="pt-BR" sz="2400" dirty="0"/>
              <a:t>: Responsável por gerar relatórios.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Princípio da Responsabilidade </a:t>
            </a:r>
          </a:p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Única(RSP)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14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792487" y="837347"/>
            <a:ext cx="2268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1870936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D8D87E41-573E-4055-9EFC-ED1890923A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6200"/>
            <a:ext cx="9601200" cy="1050898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Princípio da Responsabilidade </a:t>
            </a:r>
          </a:p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Única(RSP)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15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792487" y="837347"/>
            <a:ext cx="2268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3430124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467514" y="3010508"/>
            <a:ext cx="9058634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 Então temo sum Problema:</a:t>
            </a:r>
          </a:p>
          <a:p>
            <a:r>
              <a:rPr lang="pt-BR" sz="2400" dirty="0"/>
              <a:t>Essa classe está assumindo responsabilidades que não são suas. Ela está fazendo coisas demais e violando o SRP.</a:t>
            </a:r>
          </a:p>
          <a:p>
            <a:r>
              <a:rPr lang="pt-BR" sz="2400" dirty="0"/>
              <a:t>Se qualquer uma dessas responsabilidades mudar, a classe precisará ser alterada.</a:t>
            </a:r>
          </a:p>
          <a:p>
            <a:endParaRPr lang="pt-BR" sz="2400" dirty="0"/>
          </a:p>
          <a:p>
            <a:r>
              <a:rPr lang="pt-BR" sz="2400" dirty="0"/>
              <a:t> A Solução (Aplicando o SRP) é:</a:t>
            </a:r>
          </a:p>
          <a:p>
            <a:r>
              <a:rPr lang="pt-BR" sz="2400" dirty="0" err="1"/>
              <a:t>Refatorar</a:t>
            </a:r>
            <a:r>
              <a:rPr lang="pt-BR" sz="2400" dirty="0"/>
              <a:t> a classe </a:t>
            </a:r>
            <a:r>
              <a:rPr lang="pt-BR" sz="2400" dirty="0" err="1"/>
              <a:t>User</a:t>
            </a:r>
            <a:r>
              <a:rPr lang="pt-BR" sz="2400" dirty="0"/>
              <a:t> para separar essas responsabilidades em classes distintas:</a:t>
            </a:r>
          </a:p>
          <a:p>
            <a:r>
              <a:rPr lang="pt-BR" sz="2400" dirty="0"/>
              <a:t>Depois de </a:t>
            </a:r>
            <a:r>
              <a:rPr lang="pt-BR" sz="2400" dirty="0" err="1"/>
              <a:t>refatorada</a:t>
            </a:r>
            <a:r>
              <a:rPr lang="pt-BR" sz="2400" dirty="0"/>
              <a:t> teremos três classes, cada uma com uma única responsabilidade.</a:t>
            </a:r>
          </a:p>
          <a:p>
            <a:r>
              <a:rPr lang="pt-BR" sz="2400" dirty="0"/>
              <a:t> Isso torna o código mais organizado, facilita a manutenção e permite que cada classe evolua independentemente.</a:t>
            </a:r>
          </a:p>
          <a:p>
            <a:endParaRPr lang="pt-BR" sz="2400" dirty="0"/>
          </a:p>
          <a:p>
            <a:endParaRPr lang="pt-BR" sz="2400" dirty="0"/>
          </a:p>
          <a:p>
            <a:endParaRPr lang="pt-BR" sz="2400" dirty="0"/>
          </a:p>
          <a:p>
            <a:r>
              <a:rPr lang="pt-BR" sz="2400" b="1" dirty="0"/>
              <a:t>Lembre-se: uma classe, um motivo para mudar! </a:t>
            </a:r>
          </a:p>
          <a:p>
            <a:endParaRPr lang="pt-BR" sz="2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Princípio da Responsabilidade </a:t>
            </a:r>
          </a:p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Única(RSP)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16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792487" y="837347"/>
            <a:ext cx="2268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1851865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AF04C619-2ADC-4D6C-A4AE-1CC2AE55E3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1669"/>
            <a:ext cx="9601200" cy="938989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Princípio da Responsabilidade </a:t>
            </a:r>
          </a:p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Única(RSP)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17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792487" y="837347"/>
            <a:ext cx="2268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599171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3DFDDE-53C0-40FA-9A53-FF2910190EC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83E7BC-4113-43DD-84AA-3C7C58327619}"/>
              </a:ext>
            </a:extLst>
          </p:cNvPr>
          <p:cNvSpPr txBox="1"/>
          <p:nvPr/>
        </p:nvSpPr>
        <p:spPr>
          <a:xfrm>
            <a:off x="374658" y="6400800"/>
            <a:ext cx="905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 Princípios SOLID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294851C-F665-4A3A-9C18-FBAACB663D06}"/>
              </a:ext>
            </a:extLst>
          </p:cNvPr>
          <p:cNvSpPr txBox="1"/>
          <p:nvPr/>
        </p:nvSpPr>
        <p:spPr>
          <a:xfrm>
            <a:off x="262052" y="6249350"/>
            <a:ext cx="90586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Princípio do Aberto/Fechado 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2E1C0B8-7218-40D3-A477-DAFADC1ED360}"/>
              </a:ext>
            </a:extLst>
          </p:cNvPr>
          <p:cNvSpPr txBox="1"/>
          <p:nvPr/>
        </p:nvSpPr>
        <p:spPr>
          <a:xfrm>
            <a:off x="1495697" y="2318395"/>
            <a:ext cx="660980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0" dirty="0">
                <a:solidFill>
                  <a:schemeClr val="bg1"/>
                </a:solidFill>
              </a:rPr>
              <a:t>06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31FC20-E772-49F6-AC92-C131DE127FCA}"/>
              </a:ext>
            </a:extLst>
          </p:cNvPr>
          <p:cNvSpPr txBox="1"/>
          <p:nvPr/>
        </p:nvSpPr>
        <p:spPr>
          <a:xfrm>
            <a:off x="2386504" y="7347125"/>
            <a:ext cx="4932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2A1CEEB-96B6-4CB4-92EF-B6E1D527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4D2DC4-6F8F-406E-A6FF-8949C9F2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18</a:t>
            </a:fld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078D472-43DF-43B0-94C3-2F708BA0A424}"/>
              </a:ext>
            </a:extLst>
          </p:cNvPr>
          <p:cNvSpPr txBox="1"/>
          <p:nvPr/>
        </p:nvSpPr>
        <p:spPr>
          <a:xfrm>
            <a:off x="1462061" y="8606183"/>
            <a:ext cx="6588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B1BEFADB-1761-4716-A9A6-41EB9DC39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0410" y="8825609"/>
            <a:ext cx="3698741" cy="2945544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2926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B04D03ED-A32B-4147-849D-C6BC0D060D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22872"/>
            <a:ext cx="9601200" cy="634231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394395" y="3003728"/>
            <a:ext cx="905863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 Princípio do Aberto/Fechado (OCP) é um dos pilares do SOLID e enfatiza que um módulo deve estar aberto para extensão, mas fechado para modificação. Vamos explorar esse princípio com um exemplo em Java.</a:t>
            </a:r>
          </a:p>
          <a:p>
            <a:endParaRPr lang="pt-BR" sz="2400" dirty="0"/>
          </a:p>
          <a:p>
            <a:r>
              <a:rPr lang="pt-BR" sz="2400" dirty="0"/>
              <a:t>Suponha que estamos desenvolvendo um sistema de processamento de pagamentos. Inicialmente, temos uma classe chamada Pagamento que lida com diferentes tipos de pagamento: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Princípio do Aberto/Fechado (OCP)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19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522487" y="637781"/>
            <a:ext cx="1728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4177873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467514" y="3652868"/>
            <a:ext cx="90586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A Programação Orientada a Objetos (POO) revolucionou a forma como desenvolvemos software, permitindo uma modelagem mais próxima do mundo real</a:t>
            </a:r>
          </a:p>
          <a:p>
            <a:r>
              <a:rPr lang="pt-BR" sz="2400" dirty="0"/>
              <a:t>A Orientação a Objetos (OO) é uma abordagem fundamental no desenvolvimento de software. Ela permite modelar sistemas como coleções de objetos interconectados, cada um com seu próprio estado e comportamento. Neste e-book, exploraremos os quatro pilares da OO e os princípios SOLID, fornecendo exemplos práticos em Java.</a:t>
            </a:r>
          </a:p>
          <a:p>
            <a:endParaRPr lang="pt-BR" sz="2400" dirty="0"/>
          </a:p>
          <a:p>
            <a:r>
              <a:rPr lang="pt-BR" sz="2400" dirty="0"/>
              <a:t>. </a:t>
            </a:r>
            <a:endParaRPr lang="pt-BR" sz="32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+mj-lt"/>
              </a:rPr>
              <a:t>Desvendando os Fundamentos da Programação Orientada a Objetos e os Princípios SOLID em Java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5" y="6968247"/>
            <a:ext cx="6060989" cy="4826753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87301F10-60AE-4C12-A6F2-779BF53D1F5C}"/>
              </a:ext>
            </a:extLst>
          </p:cNvPr>
          <p:cNvSpPr txBox="1"/>
          <p:nvPr/>
        </p:nvSpPr>
        <p:spPr>
          <a:xfrm rot="16200000">
            <a:off x="-918487" y="859631"/>
            <a:ext cx="2520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4753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B04D03ED-A32B-4147-849D-C6BC0D060D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22872"/>
            <a:ext cx="9601200" cy="634231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394395" y="3003728"/>
            <a:ext cx="905863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 Princípio do Aberto/Fechado (OCP) é um dos pilares do SOLID e enfatiza que um módulo deve estar aberto para extensão, mas fechado para modificação. Vamos explorar esse princípio com um exemplo em Java.</a:t>
            </a:r>
          </a:p>
          <a:p>
            <a:endParaRPr lang="pt-BR" sz="2400" dirty="0"/>
          </a:p>
          <a:p>
            <a:r>
              <a:rPr lang="pt-BR" sz="2400" dirty="0"/>
              <a:t>Suponha que estamos desenvolvendo um sistema de processamento de pagamentos. Inicialmente, temos uma classe chamada Pagamento que lida com diferentes tipos de pagamento: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Princípio do Aberto/Fechado (OCP)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20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522487" y="637781"/>
            <a:ext cx="1728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777510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341513" y="4460788"/>
            <a:ext cx="905863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No código mostrado anteriormente, estamos verificando o tipo de pagamento e chamando métodos específicos para cada tipo.</a:t>
            </a:r>
          </a:p>
          <a:p>
            <a:r>
              <a:rPr lang="pt-BR" sz="2400" dirty="0"/>
              <a:t> No entanto, essa abordagem é altamente acoplada e requer modificações sempre que um novo tipo de pagamento é adicionado ou alterado.</a:t>
            </a:r>
          </a:p>
          <a:p>
            <a:endParaRPr lang="pt-BR" sz="2400" dirty="0"/>
          </a:p>
          <a:p>
            <a:r>
              <a:rPr lang="pt-BR" sz="2400" dirty="0"/>
              <a:t>Agora, vamos aplicar o Princípio do Aberto/Fechado para tornar o código mais flexível e extensível:</a:t>
            </a:r>
          </a:p>
          <a:p>
            <a:r>
              <a:rPr lang="pt-BR" sz="2400" dirty="0"/>
              <a:t>O código a seguir é mais genérico e permite adicionar novas implementações de pagamento sem modificar o código existente.</a:t>
            </a:r>
          </a:p>
          <a:p>
            <a:r>
              <a:rPr lang="pt-BR" sz="2400" dirty="0"/>
              <a:t> O Princípio do Aberto/Fechado nos ajuda a criar sistemas mais flexíveis e menos propensos a erros quando novos requisitos surgem</a:t>
            </a:r>
          </a:p>
          <a:p>
            <a:endParaRPr lang="pt-BR" sz="2400" dirty="0"/>
          </a:p>
          <a:p>
            <a:endParaRPr lang="pt-BR" sz="2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Princípio do Aberto/Fechado (OCP)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21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522487" y="637781"/>
            <a:ext cx="1728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365040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3DFDDE-53C0-40FA-9A53-FF2910190EC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83E7BC-4113-43DD-84AA-3C7C58327619}"/>
              </a:ext>
            </a:extLst>
          </p:cNvPr>
          <p:cNvSpPr txBox="1"/>
          <p:nvPr/>
        </p:nvSpPr>
        <p:spPr>
          <a:xfrm>
            <a:off x="374658" y="6400800"/>
            <a:ext cx="905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 Princípios SOLID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294851C-F665-4A3A-9C18-FBAACB663D06}"/>
              </a:ext>
            </a:extLst>
          </p:cNvPr>
          <p:cNvSpPr txBox="1"/>
          <p:nvPr/>
        </p:nvSpPr>
        <p:spPr>
          <a:xfrm>
            <a:off x="262052" y="6249350"/>
            <a:ext cx="90586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Princípio da Substituição de </a:t>
            </a:r>
            <a:r>
              <a:rPr lang="pt-BR" sz="8000" dirty="0" err="1">
                <a:solidFill>
                  <a:schemeClr val="bg1"/>
                </a:solidFill>
              </a:rPr>
              <a:t>Liskov</a:t>
            </a:r>
            <a:endParaRPr lang="pt-BR" sz="8000" dirty="0">
              <a:solidFill>
                <a:schemeClr val="bg1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2E1C0B8-7218-40D3-A477-DAFADC1ED360}"/>
              </a:ext>
            </a:extLst>
          </p:cNvPr>
          <p:cNvSpPr txBox="1"/>
          <p:nvPr/>
        </p:nvSpPr>
        <p:spPr>
          <a:xfrm>
            <a:off x="1495697" y="2318395"/>
            <a:ext cx="660980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0" dirty="0">
                <a:solidFill>
                  <a:schemeClr val="bg1"/>
                </a:solidFill>
              </a:rPr>
              <a:t>07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31FC20-E772-49F6-AC92-C131DE127FCA}"/>
              </a:ext>
            </a:extLst>
          </p:cNvPr>
          <p:cNvSpPr txBox="1"/>
          <p:nvPr/>
        </p:nvSpPr>
        <p:spPr>
          <a:xfrm>
            <a:off x="2386504" y="7347125"/>
            <a:ext cx="4932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2A1CEEB-96B6-4CB4-92EF-B6E1D527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4D2DC4-6F8F-406E-A6FF-8949C9F2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22</a:t>
            </a:fld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078D472-43DF-43B0-94C3-2F708BA0A424}"/>
              </a:ext>
            </a:extLst>
          </p:cNvPr>
          <p:cNvSpPr txBox="1"/>
          <p:nvPr/>
        </p:nvSpPr>
        <p:spPr>
          <a:xfrm>
            <a:off x="1462061" y="8606183"/>
            <a:ext cx="6588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B1BEFADB-1761-4716-A9A6-41EB9DC39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752" y="9879627"/>
            <a:ext cx="2388638" cy="1902225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9B5E4239-D97A-49EF-9838-18488448134E}"/>
              </a:ext>
            </a:extLst>
          </p:cNvPr>
          <p:cNvSpPr txBox="1"/>
          <p:nvPr/>
        </p:nvSpPr>
        <p:spPr>
          <a:xfrm>
            <a:off x="3640973" y="9845978"/>
            <a:ext cx="2340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3161669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4DC12A6-4749-403B-B337-90454AA863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97" y="5658890"/>
            <a:ext cx="8725606" cy="6521062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215512" y="2668826"/>
            <a:ext cx="905863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 Princípio da Substituição de </a:t>
            </a:r>
            <a:r>
              <a:rPr lang="pt-BR" sz="2400" dirty="0" err="1"/>
              <a:t>Liskov</a:t>
            </a:r>
            <a:r>
              <a:rPr lang="pt-BR" sz="2400" dirty="0"/>
              <a:t> (LSP) é um dos pilares do SOLID e tem a ver com a herança em programação orientada a objetos. Vamos simplificar esse conceito com um exemplo em Java.</a:t>
            </a:r>
          </a:p>
          <a:p>
            <a:endParaRPr lang="pt-BR" sz="2400" dirty="0"/>
          </a:p>
          <a:p>
            <a:r>
              <a:rPr lang="pt-BR" sz="2400" dirty="0"/>
              <a:t>Imagine que estamos modelando um sistema de animais. Temos uma classe base chamada Animal com três propriedades: Id, Nome e Patas. Além disso, temos duas subclasses: Mamífero e Ave.</a:t>
            </a:r>
          </a:p>
          <a:p>
            <a:endParaRPr lang="pt-BR" sz="2400" dirty="0"/>
          </a:p>
          <a:p>
            <a:r>
              <a:rPr lang="pt-BR" sz="2400" dirty="0"/>
              <a:t>Classe Base Animal:</a:t>
            </a:r>
          </a:p>
          <a:p>
            <a:r>
              <a:rPr lang="pt-BR" sz="2400" dirty="0"/>
              <a:t>A classe Animal possui as seguintes propriedades:</a:t>
            </a:r>
          </a:p>
          <a:p>
            <a:endParaRPr lang="pt-BR" sz="2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Princípio da Substituição de </a:t>
            </a:r>
          </a:p>
          <a:p>
            <a:r>
              <a:rPr lang="pt-BR" sz="3200" dirty="0" err="1"/>
              <a:t>Liskov</a:t>
            </a:r>
            <a:r>
              <a:rPr lang="pt-BR" sz="3200" dirty="0"/>
              <a:t> (LSP)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23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846487" y="808061"/>
            <a:ext cx="2376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41185791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323BD5F-7A90-4B80-97CC-A63A93038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0009"/>
            <a:ext cx="9274146" cy="913362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215512" y="2668826"/>
            <a:ext cx="90586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Subclasse Mamífero:</a:t>
            </a:r>
          </a:p>
          <a:p>
            <a:r>
              <a:rPr lang="pt-BR" sz="2400" dirty="0"/>
              <a:t>A classe Mamífero herda de Animal e adiciona quatro propriedades: Latir, Miar, Voar e Nadar.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Princípio da Substituição de </a:t>
            </a:r>
          </a:p>
          <a:p>
            <a:r>
              <a:rPr lang="pt-BR" sz="3200" dirty="0" err="1"/>
              <a:t>Liskov</a:t>
            </a:r>
            <a:r>
              <a:rPr lang="pt-BR" sz="3200" dirty="0"/>
              <a:t> (LSP)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24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846487" y="808061"/>
            <a:ext cx="2376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16938943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CA03B0E-01FD-40E8-A99F-ADD3D0CD79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2396"/>
            <a:ext cx="9601200" cy="8862646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215512" y="2668826"/>
            <a:ext cx="9058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Subclasse Ave:</a:t>
            </a:r>
          </a:p>
          <a:p>
            <a:r>
              <a:rPr lang="pt-BR" sz="2400" dirty="0"/>
              <a:t>A classe Ave também herda de Animal e adiciona duas propriedades: Voar e </a:t>
            </a:r>
            <a:r>
              <a:rPr lang="pt-BR" sz="2400" dirty="0" err="1"/>
              <a:t>OvosPorMes</a:t>
            </a:r>
            <a:r>
              <a:rPr lang="pt-BR" sz="2400" dirty="0"/>
              <a:t>.</a:t>
            </a:r>
          </a:p>
          <a:p>
            <a:endParaRPr lang="pt-BR" sz="2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Princípio da Substituição de </a:t>
            </a:r>
          </a:p>
          <a:p>
            <a:r>
              <a:rPr lang="pt-BR" sz="3200" dirty="0" err="1"/>
              <a:t>Liskov</a:t>
            </a:r>
            <a:r>
              <a:rPr lang="pt-BR" sz="3200" dirty="0"/>
              <a:t> (LSP)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25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846487" y="808061"/>
            <a:ext cx="2376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28186191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487517" y="4323308"/>
            <a:ext cx="905863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  <a:p>
            <a:r>
              <a:rPr lang="pt-BR" sz="2400" dirty="0"/>
              <a:t>Conclusão:</a:t>
            </a:r>
          </a:p>
          <a:p>
            <a:endParaRPr lang="pt-BR" sz="2400" dirty="0"/>
          </a:p>
          <a:p>
            <a:r>
              <a:rPr lang="pt-BR" sz="2400" dirty="0"/>
              <a:t>Se temos um software que usa a classe Animal e seu comportamento não muda quando substituímos uma instância de Ave (por exemplo, um pássaro) por uma instância de Mamífero (por exemplo, um cachorro), então estamos seguindo o LSP.</a:t>
            </a:r>
          </a:p>
          <a:p>
            <a:r>
              <a:rPr lang="pt-BR" sz="2400" dirty="0"/>
              <a:t> Isso significa que Ave e Mamífero são subtipos de Animal.</a:t>
            </a:r>
          </a:p>
          <a:p>
            <a:r>
              <a:rPr lang="pt-BR" sz="2400" dirty="0"/>
              <a:t>Em resumo, o LSP nos diz para garantir que as subclasses sejam 100% compatíveis com a classe pai. Isso ajuda a manter a consistência e a prevenir problemas quando substituímos objetos em nosso código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Princípio da Substituição de </a:t>
            </a:r>
          </a:p>
          <a:p>
            <a:r>
              <a:rPr lang="pt-BR" sz="3200" dirty="0" err="1"/>
              <a:t>Liskov</a:t>
            </a:r>
            <a:r>
              <a:rPr lang="pt-BR" sz="3200" dirty="0"/>
              <a:t> (LSP)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26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846487" y="808061"/>
            <a:ext cx="2376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19597489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3DFDDE-53C0-40FA-9A53-FF2910190EC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83E7BC-4113-43DD-84AA-3C7C58327619}"/>
              </a:ext>
            </a:extLst>
          </p:cNvPr>
          <p:cNvSpPr txBox="1"/>
          <p:nvPr/>
        </p:nvSpPr>
        <p:spPr>
          <a:xfrm>
            <a:off x="374658" y="6400800"/>
            <a:ext cx="905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 Princípios SOLID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294851C-F665-4A3A-9C18-FBAACB663D06}"/>
              </a:ext>
            </a:extLst>
          </p:cNvPr>
          <p:cNvSpPr txBox="1"/>
          <p:nvPr/>
        </p:nvSpPr>
        <p:spPr>
          <a:xfrm>
            <a:off x="262052" y="6249350"/>
            <a:ext cx="90586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Princípio da Segregação de Interface 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2E1C0B8-7218-40D3-A477-DAFADC1ED360}"/>
              </a:ext>
            </a:extLst>
          </p:cNvPr>
          <p:cNvSpPr txBox="1"/>
          <p:nvPr/>
        </p:nvSpPr>
        <p:spPr>
          <a:xfrm>
            <a:off x="1495697" y="2318395"/>
            <a:ext cx="660980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0" dirty="0">
                <a:solidFill>
                  <a:schemeClr val="bg1"/>
                </a:solidFill>
              </a:rPr>
              <a:t>08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31FC20-E772-49F6-AC92-C131DE127FCA}"/>
              </a:ext>
            </a:extLst>
          </p:cNvPr>
          <p:cNvSpPr txBox="1"/>
          <p:nvPr/>
        </p:nvSpPr>
        <p:spPr>
          <a:xfrm>
            <a:off x="2238220" y="7347125"/>
            <a:ext cx="5112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2A1CEEB-96B6-4CB4-92EF-B6E1D527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4D2DC4-6F8F-406E-A6FF-8949C9F2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27</a:t>
            </a:fld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078D472-43DF-43B0-94C3-2F708BA0A424}"/>
              </a:ext>
            </a:extLst>
          </p:cNvPr>
          <p:cNvSpPr txBox="1"/>
          <p:nvPr/>
        </p:nvSpPr>
        <p:spPr>
          <a:xfrm>
            <a:off x="1783343" y="8606183"/>
            <a:ext cx="6120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B1BEFADB-1761-4716-A9A6-41EB9DC39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752" y="9879627"/>
            <a:ext cx="2388638" cy="1902225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9B5E4239-D97A-49EF-9838-18488448134E}"/>
              </a:ext>
            </a:extLst>
          </p:cNvPr>
          <p:cNvSpPr txBox="1"/>
          <p:nvPr/>
        </p:nvSpPr>
        <p:spPr>
          <a:xfrm>
            <a:off x="3072559" y="9845978"/>
            <a:ext cx="3420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35601293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564D91EE-6F24-4B0B-BEF7-D5CD944CE5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6" y="6364288"/>
            <a:ext cx="9601200" cy="5596034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Princípio da Segregação de </a:t>
            </a:r>
          </a:p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Interface (ISP)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28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864487" y="814775"/>
            <a:ext cx="2412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0E6BAD7-A103-45F3-8AE4-3B5F86A410BE}"/>
              </a:ext>
            </a:extLst>
          </p:cNvPr>
          <p:cNvSpPr txBox="1"/>
          <p:nvPr/>
        </p:nvSpPr>
        <p:spPr>
          <a:xfrm>
            <a:off x="421487" y="1999892"/>
            <a:ext cx="905863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  <a:p>
            <a:r>
              <a:rPr lang="pt-BR" sz="2400" dirty="0"/>
              <a:t>O Princípio da Segregação de Interface (ISP) é um dos pilares do SOLID e enfatiza que interfaces específicas são melhores do que uma única interface de propósito geral. Vamos explorar esse princípio com um exemplo em Java.</a:t>
            </a:r>
          </a:p>
          <a:p>
            <a:endParaRPr lang="pt-BR" sz="2400" dirty="0"/>
          </a:p>
          <a:p>
            <a:r>
              <a:rPr lang="pt-BR" sz="2400" dirty="0"/>
              <a:t>Imagine que estamos desenvolvendo um sistema de envio de e-mails. Temos três tipos de e-mails: simples, com anexo e com formatação especial. Vamos aplicar o ISP para garantir que nossas interfaces sejam específicas e atendam apenas aos comportamentos necessários.</a:t>
            </a:r>
          </a:p>
          <a:p>
            <a:r>
              <a:rPr lang="pt-BR" sz="2400" dirty="0"/>
              <a:t>Situação Inicial:</a:t>
            </a:r>
          </a:p>
          <a:p>
            <a:r>
              <a:rPr lang="pt-BR" sz="2400" dirty="0"/>
              <a:t>Temos uma classe Mailer que lida com e-mails simples e outra classe </a:t>
            </a:r>
            <a:r>
              <a:rPr lang="pt-BR" sz="2400" dirty="0" err="1"/>
              <a:t>AttachmentMailer</a:t>
            </a:r>
            <a:r>
              <a:rPr lang="pt-BR" sz="2400" dirty="0"/>
              <a:t> que lida com e-mails que possuem anexos:</a:t>
            </a:r>
          </a:p>
        </p:txBody>
      </p:sp>
    </p:spTree>
    <p:extLst>
      <p:ext uri="{BB962C8B-B14F-4D97-AF65-F5344CB8AC3E}">
        <p14:creationId xmlns:p14="http://schemas.microsoft.com/office/powerpoint/2010/main" val="17397831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Princípio da Segregação de </a:t>
            </a:r>
          </a:p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Interface (ISP)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29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864487" y="814775"/>
            <a:ext cx="2412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0E6BAD7-A103-45F3-8AE4-3B5F86A410BE}"/>
              </a:ext>
            </a:extLst>
          </p:cNvPr>
          <p:cNvSpPr txBox="1"/>
          <p:nvPr/>
        </p:nvSpPr>
        <p:spPr>
          <a:xfrm>
            <a:off x="463715" y="4394580"/>
            <a:ext cx="90586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  <a:p>
            <a:r>
              <a:rPr lang="pt-BR" sz="2400" dirty="0"/>
              <a:t>Temos um Problema:</a:t>
            </a:r>
          </a:p>
          <a:p>
            <a:r>
              <a:rPr lang="pt-BR" sz="2400" dirty="0"/>
              <a:t>A classe </a:t>
            </a:r>
            <a:r>
              <a:rPr lang="pt-BR" sz="2400" dirty="0" err="1"/>
              <a:t>MailerService</a:t>
            </a:r>
            <a:r>
              <a:rPr lang="pt-BR" sz="2400" dirty="0"/>
              <a:t> precisa lidar com ambos os tipos de e-mails, mas não precisa de todos os métodos da interface </a:t>
            </a:r>
            <a:r>
              <a:rPr lang="pt-BR" sz="2400" dirty="0" err="1"/>
              <a:t>AttachmentMailer</a:t>
            </a:r>
            <a:r>
              <a:rPr lang="pt-BR" sz="2400" dirty="0"/>
              <a:t>.</a:t>
            </a:r>
          </a:p>
          <a:p>
            <a:r>
              <a:rPr lang="pt-BR" sz="2400" dirty="0"/>
              <a:t>Solução (Aplicando o ISP):</a:t>
            </a:r>
          </a:p>
          <a:p>
            <a:r>
              <a:rPr lang="pt-BR" sz="2400" dirty="0"/>
              <a:t>Vamos criar interfaces segregadas para cada tipo de e-mail.</a:t>
            </a:r>
          </a:p>
          <a:p>
            <a:endParaRPr lang="pt-BR" sz="2400" dirty="0"/>
          </a:p>
          <a:p>
            <a:r>
              <a:rPr lang="pt-BR" sz="2400" dirty="0"/>
              <a:t>Desta forma teremos interfaces específicas para cada tipo de e-mail, permitindo que as classes implementem apenas os comportamentos necessários. </a:t>
            </a:r>
          </a:p>
          <a:p>
            <a:r>
              <a:rPr lang="pt-BR" sz="2400" dirty="0"/>
              <a:t>Isso torna nosso código mais flexível e evita a dependência de métodos não utilizados</a:t>
            </a:r>
          </a:p>
        </p:txBody>
      </p:sp>
    </p:spTree>
    <p:extLst>
      <p:ext uri="{BB962C8B-B14F-4D97-AF65-F5344CB8AC3E}">
        <p14:creationId xmlns:p14="http://schemas.microsoft.com/office/powerpoint/2010/main" val="2383914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3DFDDE-53C0-40FA-9A53-FF2910190EC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83E7BC-4113-43DD-84AA-3C7C58327619}"/>
              </a:ext>
            </a:extLst>
          </p:cNvPr>
          <p:cNvSpPr txBox="1"/>
          <p:nvPr/>
        </p:nvSpPr>
        <p:spPr>
          <a:xfrm>
            <a:off x="374658" y="6400800"/>
            <a:ext cx="905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 Princípios SOLID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294851C-F665-4A3A-9C18-FBAACB663D06}"/>
              </a:ext>
            </a:extLst>
          </p:cNvPr>
          <p:cNvSpPr txBox="1"/>
          <p:nvPr/>
        </p:nvSpPr>
        <p:spPr>
          <a:xfrm>
            <a:off x="374658" y="4343208"/>
            <a:ext cx="90586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Orientação a Objetos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31FC20-E772-49F6-AC92-C131DE127FCA}"/>
              </a:ext>
            </a:extLst>
          </p:cNvPr>
          <p:cNvSpPr txBox="1"/>
          <p:nvPr/>
        </p:nvSpPr>
        <p:spPr>
          <a:xfrm>
            <a:off x="1051975" y="5800874"/>
            <a:ext cx="7704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3EA0818-AEA7-47D6-B465-DE2D82599FEE}"/>
              </a:ext>
            </a:extLst>
          </p:cNvPr>
          <p:cNvSpPr txBox="1"/>
          <p:nvPr/>
        </p:nvSpPr>
        <p:spPr>
          <a:xfrm>
            <a:off x="374658" y="7723762"/>
            <a:ext cx="905863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A Orientação a Objetos (OO) é uma abordagem fundamental no desenvolvimento de software. Ela permite modelar sistemas como coleções de objetos interconectados, cada um com seu próprio estado e comportamento..</a:t>
            </a:r>
          </a:p>
          <a:p>
            <a:pPr algn="ctr"/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2A1CEEB-96B6-4CB4-92EF-B6E1D527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4D2DC4-6F8F-406E-A6FF-8949C9F2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3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6860A41-A3B9-453E-8EAA-71E0D929B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654" y="811112"/>
            <a:ext cx="3698741" cy="2945544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42947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3565BAA-BE18-4937-AC8B-A95BAA7B81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6963"/>
            <a:ext cx="9601200" cy="9900614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Princípios SOLID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Princípio da Segregação de </a:t>
            </a:r>
          </a:p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Interface (ISP)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30</a:t>
            </a:fld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864487" y="814775"/>
            <a:ext cx="2412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14595449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84449241-243A-AC48-93AF-9B12CBFEE050}"/>
              </a:ext>
            </a:extLst>
          </p:cNvPr>
          <p:cNvSpPr/>
          <p:nvPr/>
        </p:nvSpPr>
        <p:spPr>
          <a:xfrm>
            <a:off x="892277" y="8629974"/>
            <a:ext cx="7816645" cy="2360552"/>
          </a:xfrm>
          <a:prstGeom prst="roundRect">
            <a:avLst>
              <a:gd name="adj" fmla="val 14388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2269438" y="777781"/>
            <a:ext cx="83027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OBRIGADO POR LER ATÉ AQUI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5194B7CE-3343-6082-D5FE-370D98CA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31</a:t>
            </a:fld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00835EE-A170-C4AE-5EE7-9322E1BA6163}"/>
              </a:ext>
            </a:extLst>
          </p:cNvPr>
          <p:cNvSpPr/>
          <p:nvPr/>
        </p:nvSpPr>
        <p:spPr>
          <a:xfrm>
            <a:off x="859563" y="7311704"/>
            <a:ext cx="8424640" cy="6463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hlinkClick r:id="rId2"/>
              </a:rPr>
              <a:t>https://github.com/AdrianoProfileAdsCloud/Bootcamp-Santander-2024-Fundamentos-de-IA-para-Devs-Cria-de-um-Ebook-com-ChatGPT-MidJourney</a:t>
            </a:r>
            <a:endParaRPr lang="pt-BR" sz="2400" b="1" dirty="0"/>
          </a:p>
        </p:txBody>
      </p:sp>
      <p:pic>
        <p:nvPicPr>
          <p:cNvPr id="1026" name="Picture 2" descr="GitHub Logos and Usage · GitHub">
            <a:extLst>
              <a:ext uri="{FF2B5EF4-FFF2-40B4-BE49-F238E27FC236}">
                <a16:creationId xmlns:a16="http://schemas.microsoft.com/office/drawing/2014/main" id="{1EF46656-CC8F-7EC9-456E-5D0A6CD02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315" y="5449298"/>
            <a:ext cx="1676570" cy="167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345CA9BD-A47F-40BD-BE1B-F981E08DD130}"/>
              </a:ext>
            </a:extLst>
          </p:cNvPr>
          <p:cNvSpPr txBox="1"/>
          <p:nvPr/>
        </p:nvSpPr>
        <p:spPr>
          <a:xfrm rot="16200000">
            <a:off x="-620933" y="863233"/>
            <a:ext cx="2412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C563E7E-015E-4C90-8817-EAE624D522E2}"/>
              </a:ext>
            </a:extLst>
          </p:cNvPr>
          <p:cNvSpPr txBox="1"/>
          <p:nvPr/>
        </p:nvSpPr>
        <p:spPr>
          <a:xfrm>
            <a:off x="542566" y="2488036"/>
            <a:ext cx="90586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  <a:p>
            <a:r>
              <a:rPr lang="pt-BR" sz="2400" dirty="0"/>
              <a:t>Esse Ebook foi gerado por IA, todo conteúdo gerado pelo Chat GPT e </a:t>
            </a:r>
            <a:r>
              <a:rPr lang="pt-BR" sz="2400" dirty="0" err="1"/>
              <a:t>Copilot</a:t>
            </a:r>
            <a:r>
              <a:rPr lang="pt-BR" sz="2400" dirty="0"/>
              <a:t> foram revisados e combinados, para ter um conteúdo mais completo, simples e conciso! Todo o processo de diagramação foi realizado por um ser humano.</a:t>
            </a:r>
          </a:p>
          <a:p>
            <a:r>
              <a:rPr lang="pt-BR" sz="2400" dirty="0"/>
              <a:t>O passo a passo se encontra no meu </a:t>
            </a:r>
            <a:r>
              <a:rPr lang="pt-BR" sz="2400" dirty="0" err="1"/>
              <a:t>Github</a:t>
            </a:r>
            <a:r>
              <a:rPr lang="pt-BR" sz="2400" dirty="0"/>
              <a:t>.</a:t>
            </a:r>
          </a:p>
        </p:txBody>
      </p:sp>
      <p:sp>
        <p:nvSpPr>
          <p:cNvPr id="5" name="Espaço Reservado para Rodapé 7">
            <a:extLst>
              <a:ext uri="{FF2B5EF4-FFF2-40B4-BE49-F238E27FC236}">
                <a16:creationId xmlns:a16="http://schemas.microsoft.com/office/drawing/2014/main" id="{6600FAAF-9488-970B-EEBB-FA4309C2A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8" y="11865189"/>
            <a:ext cx="3240405" cy="681567"/>
          </a:xfrm>
        </p:spPr>
        <p:txBody>
          <a:bodyPr/>
          <a:lstStyle/>
          <a:p>
            <a:r>
              <a:rPr lang="pt-BR" dirty="0"/>
              <a:t>Aprendizado e Boas Práticas em Sintonia - Adriano Aparecido da Silva.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7935E75-970B-C926-8D4C-1BF65181AA58}"/>
              </a:ext>
            </a:extLst>
          </p:cNvPr>
          <p:cNvSpPr txBox="1"/>
          <p:nvPr/>
        </p:nvSpPr>
        <p:spPr>
          <a:xfrm>
            <a:off x="1219742" y="8629974"/>
            <a:ext cx="11312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Autor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36BC821-8898-001B-50F3-92F9136D9192}"/>
              </a:ext>
            </a:extLst>
          </p:cNvPr>
          <p:cNvSpPr txBox="1"/>
          <p:nvPr/>
        </p:nvSpPr>
        <p:spPr>
          <a:xfrm>
            <a:off x="1198903" y="9104893"/>
            <a:ext cx="7308000" cy="108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56F76F47-A6A4-AD1B-257B-DCCECC935F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743" y="9319512"/>
            <a:ext cx="1049696" cy="1397839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D894D78D-B246-D746-ACBD-E18842F57EB7}"/>
              </a:ext>
            </a:extLst>
          </p:cNvPr>
          <p:cNvSpPr txBox="1"/>
          <p:nvPr/>
        </p:nvSpPr>
        <p:spPr>
          <a:xfrm>
            <a:off x="2552251" y="9440918"/>
            <a:ext cx="2693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Adriano Aparecido da Silva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460C9E29-C9B4-5CFB-0D05-D3545CD3AD2B}"/>
              </a:ext>
            </a:extLst>
          </p:cNvPr>
          <p:cNvSpPr/>
          <p:nvPr/>
        </p:nvSpPr>
        <p:spPr>
          <a:xfrm>
            <a:off x="-1031922" y="9921806"/>
            <a:ext cx="8424640" cy="6463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pt-BR" sz="2400" b="1" dirty="0">
              <a:solidFill>
                <a:schemeClr val="bg1"/>
              </a:solidFill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2DA9F9B6-524D-F50E-544E-27ABA19CB085}"/>
              </a:ext>
            </a:extLst>
          </p:cNvPr>
          <p:cNvSpPr/>
          <p:nvPr/>
        </p:nvSpPr>
        <p:spPr>
          <a:xfrm>
            <a:off x="284282" y="9915013"/>
            <a:ext cx="8424640" cy="6463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 err="1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</a:t>
            </a:r>
            <a:endParaRPr lang="pt-BR" sz="24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53095D96-3D0D-D443-8FDA-4A241CAA5E16}"/>
              </a:ext>
            </a:extLst>
          </p:cNvPr>
          <p:cNvCxnSpPr>
            <a:cxnSpLocks/>
          </p:cNvCxnSpPr>
          <p:nvPr/>
        </p:nvCxnSpPr>
        <p:spPr>
          <a:xfrm>
            <a:off x="3791358" y="10018431"/>
            <a:ext cx="0" cy="4404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495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3DFDDE-53C0-40FA-9A53-FF2910190EC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83E7BC-4113-43DD-84AA-3C7C58327619}"/>
              </a:ext>
            </a:extLst>
          </p:cNvPr>
          <p:cNvSpPr txBox="1"/>
          <p:nvPr/>
        </p:nvSpPr>
        <p:spPr>
          <a:xfrm>
            <a:off x="374658" y="6400800"/>
            <a:ext cx="905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 Princípios SOLID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294851C-F665-4A3A-9C18-FBAACB663D06}"/>
              </a:ext>
            </a:extLst>
          </p:cNvPr>
          <p:cNvSpPr txBox="1"/>
          <p:nvPr/>
        </p:nvSpPr>
        <p:spPr>
          <a:xfrm>
            <a:off x="232876" y="6585466"/>
            <a:ext cx="90586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Encapsulamento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2E1C0B8-7218-40D3-A477-DAFADC1ED360}"/>
              </a:ext>
            </a:extLst>
          </p:cNvPr>
          <p:cNvSpPr txBox="1"/>
          <p:nvPr/>
        </p:nvSpPr>
        <p:spPr>
          <a:xfrm>
            <a:off x="1495697" y="2431435"/>
            <a:ext cx="660980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0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31FC20-E772-49F6-AC92-C131DE127FCA}"/>
              </a:ext>
            </a:extLst>
          </p:cNvPr>
          <p:cNvSpPr txBox="1"/>
          <p:nvPr/>
        </p:nvSpPr>
        <p:spPr>
          <a:xfrm>
            <a:off x="967781" y="7879597"/>
            <a:ext cx="7704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2A1CEEB-96B6-4CB4-92EF-B6E1D527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4D2DC4-6F8F-406E-A6FF-8949C9F2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4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F770B06-00A1-4A3A-A338-152B60120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0410" y="8430186"/>
            <a:ext cx="3698741" cy="2945544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522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>
            <a:extLst>
              <a:ext uri="{FF2B5EF4-FFF2-40B4-BE49-F238E27FC236}">
                <a16:creationId xmlns:a16="http://schemas.microsoft.com/office/drawing/2014/main" id="{A6A2D188-D1C0-4120-BD77-E24B6A379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29449"/>
            <a:ext cx="9601199" cy="793574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467514" y="2513858"/>
            <a:ext cx="905863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 encapsulamento é o primeiro pilar da OO. Ele envolve esconder os detalhes internos de um objeto e expõem apenas uma interface pública. Isso promove a segurança e a manutenção do código.</a:t>
            </a:r>
          </a:p>
          <a:p>
            <a:r>
              <a:rPr lang="pt-BR" sz="2400" dirty="0"/>
              <a:t> Observe: </a:t>
            </a:r>
            <a:r>
              <a:rPr lang="pt-BR" altLang="pt-BR" sz="2400" dirty="0">
                <a:solidFill>
                  <a:srgbClr val="111111"/>
                </a:solidFill>
              </a:rPr>
              <a:t>Nesse exemplo, o saldo é encapsulado e só pode ser acessado através dos métodos depositar e </a:t>
            </a:r>
            <a:r>
              <a:rPr lang="pt-BR" altLang="pt-BR" sz="2400" dirty="0" err="1">
                <a:solidFill>
                  <a:srgbClr val="111111"/>
                </a:solidFill>
              </a:rPr>
              <a:t>consultarSaldo</a:t>
            </a:r>
            <a:r>
              <a:rPr lang="pt-BR" altLang="pt-BR" sz="2400" dirty="0">
                <a:solidFill>
                  <a:srgbClr val="111111"/>
                </a:solidFill>
              </a:rPr>
              <a:t>.</a:t>
            </a:r>
            <a:r>
              <a:rPr lang="pt-BR" altLang="pt-BR" sz="2400" dirty="0"/>
              <a:t> </a:t>
            </a:r>
          </a:p>
          <a:p>
            <a:endParaRPr lang="pt-BR" sz="32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Orientação a Objetos</a:t>
            </a:r>
          </a:p>
          <a:p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Encapsulamento: Protegendo </a:t>
            </a:r>
          </a:p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o Interior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87301F10-60AE-4C12-A6F2-779BF53D1F5C}"/>
              </a:ext>
            </a:extLst>
          </p:cNvPr>
          <p:cNvSpPr txBox="1"/>
          <p:nvPr/>
        </p:nvSpPr>
        <p:spPr>
          <a:xfrm rot="16200000">
            <a:off x="-864487" y="765344"/>
            <a:ext cx="2412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7029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3DFDDE-53C0-40FA-9A53-FF2910190EC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83E7BC-4113-43DD-84AA-3C7C58327619}"/>
              </a:ext>
            </a:extLst>
          </p:cNvPr>
          <p:cNvSpPr txBox="1"/>
          <p:nvPr/>
        </p:nvSpPr>
        <p:spPr>
          <a:xfrm>
            <a:off x="374658" y="6400800"/>
            <a:ext cx="905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 Princípios SOLID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294851C-F665-4A3A-9C18-FBAACB663D06}"/>
              </a:ext>
            </a:extLst>
          </p:cNvPr>
          <p:cNvSpPr txBox="1"/>
          <p:nvPr/>
        </p:nvSpPr>
        <p:spPr>
          <a:xfrm>
            <a:off x="232876" y="6585466"/>
            <a:ext cx="90586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Herança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2E1C0B8-7218-40D3-A477-DAFADC1ED360}"/>
              </a:ext>
            </a:extLst>
          </p:cNvPr>
          <p:cNvSpPr txBox="1"/>
          <p:nvPr/>
        </p:nvSpPr>
        <p:spPr>
          <a:xfrm>
            <a:off x="1495697" y="2431435"/>
            <a:ext cx="660980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0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31FC20-E772-49F6-AC92-C131DE127FCA}"/>
              </a:ext>
            </a:extLst>
          </p:cNvPr>
          <p:cNvSpPr txBox="1"/>
          <p:nvPr/>
        </p:nvSpPr>
        <p:spPr>
          <a:xfrm>
            <a:off x="967781" y="7879597"/>
            <a:ext cx="7704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2A1CEEB-96B6-4CB4-92EF-B6E1D527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4D2DC4-6F8F-406E-A6FF-8949C9F2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6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59B7F78-DD78-4E45-AAF6-F73AA5552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0410" y="8430186"/>
            <a:ext cx="3698741" cy="2945544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6328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467514" y="2513858"/>
            <a:ext cx="9058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A herança permite criar novas classes baseadas em classes existentes. Ela promove a reutilização de código e a extensibilidade.</a:t>
            </a:r>
          </a:p>
          <a:p>
            <a:r>
              <a:rPr lang="pt-BR" sz="2400" dirty="0"/>
              <a:t>Observe: Aqui, Cachorro herda de Animal e sobrescreve o método </a:t>
            </a:r>
            <a:r>
              <a:rPr lang="pt-BR" sz="2400" dirty="0" err="1"/>
              <a:t>emitirSom</a:t>
            </a:r>
            <a:r>
              <a:rPr lang="pt-BR" sz="2400" dirty="0"/>
              <a:t>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Orientação a Objetos</a:t>
            </a:r>
          </a:p>
          <a:p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Herança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7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51CDCFC-DF65-4C0A-A28D-4EBB33D97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10787"/>
            <a:ext cx="9601200" cy="7522400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504487" y="631067"/>
            <a:ext cx="1692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3642456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3DFDDE-53C0-40FA-9A53-FF2910190EC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E83E7BC-4113-43DD-84AA-3C7C58327619}"/>
              </a:ext>
            </a:extLst>
          </p:cNvPr>
          <p:cNvSpPr txBox="1"/>
          <p:nvPr/>
        </p:nvSpPr>
        <p:spPr>
          <a:xfrm>
            <a:off x="374658" y="6400800"/>
            <a:ext cx="905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 Princípios SOLID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294851C-F665-4A3A-9C18-FBAACB663D06}"/>
              </a:ext>
            </a:extLst>
          </p:cNvPr>
          <p:cNvSpPr txBox="1"/>
          <p:nvPr/>
        </p:nvSpPr>
        <p:spPr>
          <a:xfrm>
            <a:off x="232876" y="6585466"/>
            <a:ext cx="90586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Polimorfismo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2E1C0B8-7218-40D3-A477-DAFADC1ED360}"/>
              </a:ext>
            </a:extLst>
          </p:cNvPr>
          <p:cNvSpPr txBox="1"/>
          <p:nvPr/>
        </p:nvSpPr>
        <p:spPr>
          <a:xfrm>
            <a:off x="1495697" y="2431435"/>
            <a:ext cx="660980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0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31FC20-E772-49F6-AC92-C131DE127FCA}"/>
              </a:ext>
            </a:extLst>
          </p:cNvPr>
          <p:cNvSpPr txBox="1"/>
          <p:nvPr/>
        </p:nvSpPr>
        <p:spPr>
          <a:xfrm>
            <a:off x="967781" y="7879597"/>
            <a:ext cx="7704000" cy="12311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2A1CEEB-96B6-4CB4-92EF-B6E1D527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4D2DC4-6F8F-406E-A6FF-8949C9F2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8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59B7F78-DD78-4E45-AAF6-F73AA5552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0410" y="8430186"/>
            <a:ext cx="3698741" cy="2945544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5258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E427DC5-672E-464D-849A-413922174278}"/>
              </a:ext>
            </a:extLst>
          </p:cNvPr>
          <p:cNvSpPr txBox="1"/>
          <p:nvPr/>
        </p:nvSpPr>
        <p:spPr>
          <a:xfrm>
            <a:off x="467514" y="2513858"/>
            <a:ext cx="9058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 polimorfismo permite que objetos de diferentes classes sejam tratados de forma uniforme.</a:t>
            </a:r>
          </a:p>
          <a:p>
            <a:r>
              <a:rPr lang="pt-BR" sz="2400" dirty="0"/>
              <a:t>Observe: Aqui, podemos tratar tanto Forma quanto Circulo de maneira polimórfica.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8BA8C62-7138-497B-BC9D-C87A88E756A3}"/>
              </a:ext>
            </a:extLst>
          </p:cNvPr>
          <p:cNvSpPr txBox="1"/>
          <p:nvPr/>
        </p:nvSpPr>
        <p:spPr>
          <a:xfrm>
            <a:off x="394395" y="506694"/>
            <a:ext cx="90586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Arial Narrow" panose="020B0606020202030204" pitchFamily="34" charset="0"/>
                <a:cs typeface="Arial" panose="020B0604020202020204" pitchFamily="34" charset="0"/>
              </a:rPr>
              <a:t>Orientação a Objetos</a:t>
            </a:r>
          </a:p>
          <a:p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ED7892-E386-4E26-97DF-30258B06BAC9}"/>
              </a:ext>
            </a:extLst>
          </p:cNvPr>
          <p:cNvSpPr txBox="1"/>
          <p:nvPr/>
        </p:nvSpPr>
        <p:spPr>
          <a:xfrm>
            <a:off x="421487" y="1168413"/>
            <a:ext cx="9058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111111"/>
                </a:solidFill>
                <a:latin typeface="-apple-system"/>
              </a:rPr>
              <a:t>Polimorfismo</a:t>
            </a:r>
            <a:endParaRPr lang="pt-BR" sz="32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BC0321-1206-40D3-8F91-6BDF0A21A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443" y="621648"/>
            <a:ext cx="2160270" cy="172036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B0BAB0-C218-4813-AC68-95DFA7DB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Aprendizado e Boas Práticas em Sintonia - Adriano Aparecido da Silva.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FF8BB08-A917-425C-BCA7-DFE3521E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74759-F5E8-42FC-BBF5-9118E056FF9E}" type="slidenum">
              <a:rPr lang="pt-BR" smtClean="0"/>
              <a:t>9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51CDCFC-DF65-4C0A-A28D-4EBB33D97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10787"/>
            <a:ext cx="9601200" cy="7522400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8D321D72-23F8-4B29-A62F-E702D339FB68}"/>
              </a:ext>
            </a:extLst>
          </p:cNvPr>
          <p:cNvSpPr txBox="1"/>
          <p:nvPr/>
        </p:nvSpPr>
        <p:spPr>
          <a:xfrm rot="16200000">
            <a:off x="-504487" y="631067"/>
            <a:ext cx="1692000" cy="25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1000">
                <a:schemeClr val="accent1">
                  <a:shade val="67500"/>
                  <a:satMod val="11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endParaRPr lang="pt-BR" sz="200" dirty="0"/>
          </a:p>
        </p:txBody>
      </p:sp>
    </p:spTree>
    <p:extLst>
      <p:ext uri="{BB962C8B-B14F-4D97-AF65-F5344CB8AC3E}">
        <p14:creationId xmlns:p14="http://schemas.microsoft.com/office/powerpoint/2010/main" val="33215129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438</TotalTime>
  <Words>1863</Words>
  <Application>Microsoft Office PowerPoint</Application>
  <PresentationFormat>Papel A3 (297 x 420 mm)</PresentationFormat>
  <Paragraphs>226</Paragraphs>
  <Slides>31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9" baseType="lpstr">
      <vt:lpstr>-apple-system</vt:lpstr>
      <vt:lpstr>Arial</vt:lpstr>
      <vt:lpstr>Arial Narrow</vt:lpstr>
      <vt:lpstr>Calibri</vt:lpstr>
      <vt:lpstr>Calibri Light</vt:lpstr>
      <vt:lpstr>Edwardian Script ITC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Adriano Aparecido da Silva</dc:creator>
  <cp:lastModifiedBy>Adriano Aparecido da Silva</cp:lastModifiedBy>
  <cp:revision>75</cp:revision>
  <dcterms:created xsi:type="dcterms:W3CDTF">2024-04-25T03:45:06Z</dcterms:created>
  <dcterms:modified xsi:type="dcterms:W3CDTF">2024-04-26T03:07:06Z</dcterms:modified>
</cp:coreProperties>
</file>

<file path=docProps/thumbnail.jpeg>
</file>